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Medium" charset="1" panose="02000000000000000000"/>
      <p:regular r:id="rId10"/>
    </p:embeddedFont>
    <p:embeddedFont>
      <p:font typeface="Poppins Medium Bold" charset="1" panose="020000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22" Target="slides/slide11.xml" Type="http://schemas.openxmlformats.org/officeDocument/2006/relationships/slide"/><Relationship Id="rId23" Target="slides/slide12.xml" Type="http://schemas.openxmlformats.org/officeDocument/2006/relationships/slide"/><Relationship Id="rId24" Target="slides/slide13.xml" Type="http://schemas.openxmlformats.org/officeDocument/2006/relationships/slide"/><Relationship Id="rId25" Target="slides/slide14.xml" Type="http://schemas.openxmlformats.org/officeDocument/2006/relationships/slide"/><Relationship Id="rId26" Target="slides/slide15.xml" Type="http://schemas.openxmlformats.org/officeDocument/2006/relationships/slide"/><Relationship Id="rId27" Target="slides/slide16.xml" Type="http://schemas.openxmlformats.org/officeDocument/2006/relationships/slide"/><Relationship Id="rId28" Target="slides/slide17.xml" Type="http://schemas.openxmlformats.org/officeDocument/2006/relationships/slide"/><Relationship Id="rId29" Target="slides/slide18.xml" Type="http://schemas.openxmlformats.org/officeDocument/2006/relationships/slide"/><Relationship Id="rId3" Target="viewProps.xml" Type="http://schemas.openxmlformats.org/officeDocument/2006/relationships/viewProps"/><Relationship Id="rId30" Target="slides/slide1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229" t="0" r="9807" b="0"/>
          <a:stretch>
            <a:fillRect/>
          </a:stretch>
        </p:blipFill>
        <p:spPr>
          <a:xfrm flipH="false" flipV="false" rot="0">
            <a:off x="0" y="0"/>
            <a:ext cx="13396166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595502">
            <a:off x="4934905" y="-4657188"/>
            <a:ext cx="18947486" cy="13960650"/>
          </a:xfrm>
          <a:prstGeom prst="rect">
            <a:avLst/>
          </a:prstGeom>
          <a:solidFill>
            <a:srgbClr val="31356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8678878" y="3777499"/>
            <a:ext cx="8580422" cy="4757271"/>
            <a:chOff x="0" y="0"/>
            <a:chExt cx="11440563" cy="634302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4476128"/>
              <a:ext cx="11440563" cy="1866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 spc="54">
                  <a:solidFill>
                    <a:srgbClr val="FFFFFF"/>
                  </a:solidFill>
                  <a:latin typeface="Poppins Medium"/>
                </a:rPr>
                <a:t>Junior Data Scientists</a:t>
              </a:r>
            </a:p>
            <a:p>
              <a:pPr algn="ctr">
                <a:lnSpc>
                  <a:spcPts val="3779"/>
                </a:lnSpc>
              </a:pPr>
              <a:r>
                <a:rPr lang="en-US" sz="2700" spc="54">
                  <a:solidFill>
                    <a:srgbClr val="FFFFFF"/>
                  </a:solidFill>
                  <a:latin typeface="Poppins Medium"/>
                </a:rPr>
                <a:t> at</a:t>
              </a:r>
              <a:r>
                <a:rPr lang="en-US" sz="2700" spc="54">
                  <a:solidFill>
                    <a:srgbClr val="FFFFFF"/>
                  </a:solidFill>
                  <a:latin typeface="Poppins Medium"/>
                </a:rPr>
                <a:t> SDAIA Academy BOOTCAMP T5</a:t>
              </a:r>
            </a:p>
            <a:p>
              <a:pPr algn="ctr">
                <a:lnSpc>
                  <a:spcPts val="377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7625"/>
              <a:ext cx="11440563" cy="37619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00"/>
                </a:lnSpc>
              </a:pPr>
              <a:r>
                <a:rPr lang="en-US" sz="5000" spc="75">
                  <a:solidFill>
                    <a:srgbClr val="FFFFFF"/>
                  </a:solidFill>
                  <a:latin typeface="Poppins Medium"/>
                </a:rPr>
                <a:t>MAHA ALADWANI</a:t>
              </a:r>
            </a:p>
            <a:p>
              <a:pPr algn="ctr">
                <a:lnSpc>
                  <a:spcPts val="5500"/>
                </a:lnSpc>
              </a:pPr>
              <a:r>
                <a:rPr lang="en-US" sz="5000" spc="75">
                  <a:solidFill>
                    <a:srgbClr val="FFFFFF"/>
                  </a:solidFill>
                  <a:latin typeface="Poppins Medium"/>
                </a:rPr>
                <a:t>Mohammed AlShehri</a:t>
              </a:r>
            </a:p>
            <a:p>
              <a:pPr algn="ctr">
                <a:lnSpc>
                  <a:spcPts val="5500"/>
                </a:lnSpc>
              </a:pPr>
              <a:r>
                <a:rPr lang="en-US" sz="5000" spc="75">
                  <a:solidFill>
                    <a:srgbClr val="FFFFFF"/>
                  </a:solidFill>
                  <a:latin typeface="Poppins Medium"/>
                </a:rPr>
                <a:t>MAHA ALHARQAN</a:t>
              </a:r>
            </a:p>
            <a:p>
              <a:pPr algn="ctr">
                <a:lnSpc>
                  <a:spcPts val="5500"/>
                </a:lnSpc>
              </a:pPr>
              <a:r>
                <a:rPr lang="en-US" sz="5000" spc="75">
                  <a:solidFill>
                    <a:srgbClr val="FFFFFF"/>
                  </a:solidFill>
                  <a:latin typeface="Poppins Medium"/>
                </a:rPr>
                <a:t>YAZEED ALHARTHI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473839" y="1724967"/>
            <a:ext cx="9461182" cy="170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Poppins Medium"/>
              </a:rPr>
              <a:t>Bank Churners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252287" y="2862199"/>
            <a:ext cx="9783427" cy="6208547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253755" y="1116108"/>
            <a:ext cx="13213913" cy="1746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Which card category has been used the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 most?</a:t>
            </a:r>
          </a:p>
        </p:txBody>
      </p:sp>
      <p:grpSp>
        <p:nvGrpSpPr>
          <p:cNvPr name="Group 4" id="4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6" id="6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r="r" b="b" t="t" l="l"/>
              <a:pathLst>
                <a:path h="6864004" w="6350000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313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7254" y="4411143"/>
            <a:ext cx="511916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K-Nearest Neighbor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97254" y="5076825"/>
            <a:ext cx="497898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Logistic Regression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96034" y="5076825"/>
            <a:ext cx="556278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Extreme Gradient Boost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47287" y="1194804"/>
            <a:ext cx="12310725" cy="1219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599"/>
              </a:lnSpc>
              <a:spcBef>
                <a:spcPct val="0"/>
              </a:spcBef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Algorithms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96034" y="5808965"/>
            <a:ext cx="50619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Light Gradient Boost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97254" y="5808965"/>
            <a:ext cx="520334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Decision Tree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96034" y="4411143"/>
            <a:ext cx="569909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Random Forest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43659" y="6588284"/>
            <a:ext cx="50619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 Medium"/>
              </a:rPr>
              <a:t>Stacking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1355" y="1173007"/>
            <a:ext cx="15527275" cy="2011788"/>
            <a:chOff x="0" y="0"/>
            <a:chExt cx="20703033" cy="268238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20703033" cy="1015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000"/>
                </a:lnSpc>
              </a:pPr>
              <a:r>
                <a:rPr lang="en-US" sz="5000">
                  <a:solidFill>
                    <a:srgbClr val="9B9FA6"/>
                  </a:solidFill>
                  <a:latin typeface="Poppins Medium"/>
                </a:rPr>
                <a:t>The prediction results for the attrited customers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260513"/>
              <a:ext cx="20703033" cy="14218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31356E"/>
                  </a:solidFill>
                  <a:latin typeface="Poppins Medium"/>
                </a:rPr>
                <a:t>After dealing with the imbalanced data</a:t>
              </a:r>
            </a:p>
            <a:p>
              <a:pPr marL="0" indent="0" lvl="0">
                <a:lnSpc>
                  <a:spcPts val="43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21017" y="3251631"/>
            <a:ext cx="2069038" cy="623647"/>
            <a:chOff x="0" y="0"/>
            <a:chExt cx="2758717" cy="831529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856381" y="3251631"/>
            <a:ext cx="2069038" cy="623647"/>
            <a:chOff x="0" y="0"/>
            <a:chExt cx="2758717" cy="831529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959565" y="3251631"/>
            <a:ext cx="2069038" cy="623647"/>
            <a:chOff x="0" y="0"/>
            <a:chExt cx="2758717" cy="831529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961571" y="3251631"/>
            <a:ext cx="2069038" cy="623647"/>
            <a:chOff x="0" y="0"/>
            <a:chExt cx="2758717" cy="831529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 rot="0">
            <a:off x="1028700" y="4875754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0">
            <a:off x="1079691" y="5734919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0">
            <a:off x="1028700" y="6712200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0">
            <a:off x="1028700" y="7509455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 rot="0">
            <a:off x="1028700" y="8409581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1944402" y="3360928"/>
            <a:ext cx="130552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MODEL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71355" y="4216692"/>
            <a:ext cx="3238175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K-Nearest Neighbor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71355" y="5095875"/>
            <a:ext cx="3011664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Logistic Regression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71355" y="5972049"/>
            <a:ext cx="2651613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Decision Tree</a:t>
            </a:r>
            <a:r>
              <a:rPr lang="en-US" sz="1200">
                <a:solidFill>
                  <a:srgbClr val="242424"/>
                </a:solidFill>
                <a:latin typeface="Arimo"/>
              </a:rPr>
              <a:t>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71355" y="6893875"/>
            <a:ext cx="3011664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Random Forest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71355" y="7813066"/>
            <a:ext cx="3649662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Extreme Gradient Boost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71355" y="8551506"/>
            <a:ext cx="3119438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Poppins Medium"/>
              </a:rPr>
              <a:t>Light Gradient Boost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422403" y="4216692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91.79%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253383" y="4216692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96.62%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371052" y="4216692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88.24%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321622" y="4216692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92%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321622" y="5076633"/>
            <a:ext cx="2069038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94%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371052" y="5057391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95.68%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253383" y="5057391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91.61%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422403" y="5057391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93.67%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422403" y="5972049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94.17%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253383" y="5972049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95.45%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371052" y="5972049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93.17%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321622" y="5972049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94%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422403" y="6893875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95.0%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8253383" y="6893875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95.69%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371052" y="6893875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94.47%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4321622" y="6893875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95%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8253383" y="781306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98.36%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371052" y="781306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98.25%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4321622" y="781306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5422403" y="781306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8253383" y="855150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1371052" y="855150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4321622" y="855150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5422403" y="8551506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1355" y="1173007"/>
            <a:ext cx="14978631" cy="2029608"/>
            <a:chOff x="0" y="0"/>
            <a:chExt cx="19971508" cy="270614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9971508" cy="995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79"/>
                </a:lnSpc>
              </a:pPr>
              <a:r>
                <a:rPr lang="en-US" sz="4899">
                  <a:solidFill>
                    <a:srgbClr val="9B9FA6"/>
                  </a:solidFill>
                  <a:latin typeface="Poppins Medium"/>
                </a:rPr>
                <a:t>Comparison of the Light Gradient Boost model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230827"/>
              <a:ext cx="19971508" cy="147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31356E"/>
                  </a:solidFill>
                  <a:latin typeface="Poppins Medium"/>
                </a:rPr>
                <a:t> Before and </a:t>
              </a:r>
              <a:r>
                <a:rPr lang="en-US" sz="1299">
                  <a:solidFill>
                    <a:srgbClr val="31356E"/>
                  </a:solidFill>
                  <a:latin typeface="Arimo"/>
                </a:rPr>
                <a:t>after dealing with the imbalanced data</a:t>
              </a:r>
            </a:p>
            <a:p>
              <a:pPr marL="0" indent="0" lvl="0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21017" y="4239190"/>
            <a:ext cx="2069038" cy="623647"/>
            <a:chOff x="0" y="0"/>
            <a:chExt cx="2758717" cy="831529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856381" y="4239190"/>
            <a:ext cx="2069038" cy="623647"/>
            <a:chOff x="0" y="0"/>
            <a:chExt cx="2758717" cy="831529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959565" y="4239190"/>
            <a:ext cx="2069038" cy="623647"/>
            <a:chOff x="0" y="0"/>
            <a:chExt cx="2758717" cy="831529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961571" y="4239190"/>
            <a:ext cx="2069038" cy="623647"/>
            <a:chOff x="0" y="0"/>
            <a:chExt cx="2758717" cy="831529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 rot="0">
            <a:off x="1028700" y="5863312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0">
            <a:off x="1079691" y="6722478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271355" y="4265263"/>
            <a:ext cx="213550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LGB MODEL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1355" y="5204250"/>
            <a:ext cx="3238175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Before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1355" y="6083433"/>
            <a:ext cx="3011664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After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53383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86.46%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371052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94.61%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321622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92%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21622" y="6064191"/>
            <a:ext cx="2069038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371052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53383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422403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422403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97.03%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1355" y="1173007"/>
            <a:ext cx="14978631" cy="2776368"/>
            <a:chOff x="0" y="0"/>
            <a:chExt cx="19971508" cy="370182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9971508" cy="1991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79"/>
                </a:lnSpc>
              </a:pPr>
              <a:r>
                <a:rPr lang="en-US" sz="4899">
                  <a:solidFill>
                    <a:srgbClr val="9B9FA6"/>
                  </a:solidFill>
                  <a:latin typeface="Poppins Medium"/>
                </a:rPr>
                <a:t>Comparison of the lgbm with the staking results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226507"/>
              <a:ext cx="19971508" cy="1475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1299">
                  <a:solidFill>
                    <a:srgbClr val="31356E"/>
                  </a:solidFill>
                  <a:latin typeface="Arimo"/>
                </a:rPr>
                <a:t>After dealing with the imbalanced data</a:t>
              </a:r>
            </a:p>
            <a:p>
              <a:pPr marL="0" indent="0" lvl="0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21017" y="4239190"/>
            <a:ext cx="2069038" cy="623647"/>
            <a:chOff x="0" y="0"/>
            <a:chExt cx="2758717" cy="831529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Accuracy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856381" y="4239190"/>
            <a:ext cx="2069038" cy="623647"/>
            <a:chOff x="0" y="0"/>
            <a:chExt cx="2758717" cy="831529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Recall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959565" y="4239190"/>
            <a:ext cx="2069038" cy="623647"/>
            <a:chOff x="0" y="0"/>
            <a:chExt cx="2758717" cy="831529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Precision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961571" y="4239190"/>
            <a:ext cx="2069038" cy="623647"/>
            <a:chOff x="0" y="0"/>
            <a:chExt cx="2758717" cy="831529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2758717" cy="831529"/>
            </a:xfrm>
            <a:prstGeom prst="rect">
              <a:avLst/>
            </a:prstGeom>
            <a:solidFill>
              <a:srgbClr val="31356E"/>
            </a:solid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48797" y="124300"/>
              <a:ext cx="2461123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Poppins Medium"/>
                </a:rPr>
                <a:t>F1-Score</a:t>
              </a:r>
            </a:p>
          </p:txBody>
        </p:sp>
      </p:grpSp>
      <p:sp>
        <p:nvSpPr>
          <p:cNvPr name="AutoShape 17" id="17"/>
          <p:cNvSpPr/>
          <p:nvPr/>
        </p:nvSpPr>
        <p:spPr>
          <a:xfrm rot="0">
            <a:off x="1028700" y="5863312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 rot="0">
            <a:off x="1079691" y="6722478"/>
            <a:ext cx="15361960" cy="0"/>
          </a:xfrm>
          <a:prstGeom prst="line">
            <a:avLst/>
          </a:prstGeom>
          <a:ln cap="rnd" w="9525">
            <a:solidFill>
              <a:srgbClr val="21212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271355" y="4265263"/>
            <a:ext cx="130552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31356E"/>
                </a:solidFill>
                <a:latin typeface="Poppins Medium Bold"/>
              </a:rPr>
              <a:t>MODEL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1355" y="5204250"/>
            <a:ext cx="3238175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The stacking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1355" y="5870073"/>
            <a:ext cx="3011664" cy="840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Light Gradient Boost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253383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98.31%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371052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98.08%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4321622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21622" y="6064191"/>
            <a:ext cx="2069038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98%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371052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98.19%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253383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98.42%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422403" y="60449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98.29%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422403" y="5204250"/>
            <a:ext cx="2312331" cy="413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242424"/>
                </a:solidFill>
                <a:latin typeface="Poppins Medium"/>
              </a:rPr>
              <a:t>98.17%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6032281" y="1029682"/>
            <a:ext cx="1227019" cy="1225055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047823" y="3769189"/>
            <a:ext cx="10875611" cy="5324518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388650" y="1209298"/>
            <a:ext cx="15067616" cy="1475808"/>
            <a:chOff x="0" y="0"/>
            <a:chExt cx="20090155" cy="196774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525"/>
              <a:ext cx="20090155" cy="1006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9"/>
                </a:lnSpc>
              </a:pPr>
              <a:r>
                <a:rPr lang="en-US" sz="4999">
                  <a:solidFill>
                    <a:srgbClr val="31356E"/>
                  </a:solidFill>
                  <a:latin typeface="Poppins Medium"/>
                </a:rPr>
                <a:t>Receiver operating characteristic curve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308138"/>
              <a:ext cx="20090155" cy="6596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9B9FA6"/>
                  </a:solidFill>
                  <a:latin typeface="Poppins Medium Bold"/>
                </a:rPr>
                <a:t>With the imbalanced data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706195" y="3714325"/>
            <a:ext cx="10875611" cy="5324518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388650" y="1209298"/>
            <a:ext cx="15067616" cy="1475808"/>
            <a:chOff x="0" y="0"/>
            <a:chExt cx="20090155" cy="196774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9525"/>
              <a:ext cx="20090155" cy="1006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99"/>
                </a:lnSpc>
              </a:pPr>
              <a:r>
                <a:rPr lang="en-US" sz="4999">
                  <a:solidFill>
                    <a:srgbClr val="31356E"/>
                  </a:solidFill>
                  <a:latin typeface="Poppins Medium"/>
                </a:rPr>
                <a:t>Receiver operating characteristic curve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08138"/>
              <a:ext cx="20090155" cy="6596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9B9FA6"/>
                  </a:solidFill>
                  <a:latin typeface="Poppins Medium Bold"/>
                </a:rPr>
                <a:t>After dealing with the imbalanced data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8033245"/>
            <a:ext cx="1227019" cy="1225055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1999"/>
          </a:blip>
          <a:srcRect l="0" t="3593" r="0" b="1203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81901" y="6061772"/>
            <a:ext cx="313629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Python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91404" y="3032128"/>
            <a:ext cx="3163726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Pandas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21096" y="5067300"/>
            <a:ext cx="3673655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Numpy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50973" y="3946469"/>
            <a:ext cx="3794665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Seaborn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1901" y="3946469"/>
            <a:ext cx="3465479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Jupyter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11387" y="1237729"/>
            <a:ext cx="3602993" cy="1228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737373"/>
                </a:solidFill>
                <a:latin typeface="Poppins Medium"/>
              </a:rPr>
              <a:t>Tools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650973" y="6061772"/>
            <a:ext cx="4608327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Scikit Learn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91404" y="7287781"/>
            <a:ext cx="3673655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71550" indent="-485775" lvl="1">
              <a:lnSpc>
                <a:spcPts val="6299"/>
              </a:lnSpc>
              <a:buFont typeface="Arial"/>
              <a:buChar char="•"/>
            </a:pPr>
            <a:r>
              <a:rPr lang="en-US" sz="4500">
                <a:solidFill>
                  <a:srgbClr val="31356E"/>
                </a:solidFill>
                <a:latin typeface="Poppins Medium"/>
              </a:rPr>
              <a:t>Zoom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313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7186307">
            <a:off x="-2410962" y="-4579433"/>
            <a:ext cx="18822226" cy="1633719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2734206"/>
            <a:ext cx="12566750" cy="6924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We found that the Light Gradient Boost model has the best results among the other models.</a:t>
            </a:r>
          </a:p>
          <a:p>
            <a:pPr>
              <a:lnSpc>
                <a:spcPts val="3640"/>
              </a:lnSpc>
            </a:pPr>
          </a:p>
          <a:p>
            <a:pPr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We found that the lowest rate of recall for the models is Logistic Regression.</a:t>
            </a:r>
          </a:p>
          <a:p>
            <a:pPr>
              <a:lnSpc>
                <a:spcPts val="3640"/>
              </a:lnSpc>
            </a:pPr>
          </a:p>
          <a:p>
            <a:pPr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Most of the customers had a blue card, so we need to market each card to build diverse categories of customers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.</a:t>
            </a:r>
          </a:p>
          <a:p>
            <a:pPr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We can use these models on bank websites to predict the number of users</a:t>
            </a:r>
          </a:p>
          <a:p>
            <a:pPr>
              <a:lnSpc>
                <a:spcPts val="3640"/>
              </a:lnSpc>
            </a:pPr>
          </a:p>
          <a:p>
            <a:pPr marL="561342" indent="-280671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31356E"/>
                </a:solidFill>
                <a:latin typeface="Poppins Medium"/>
              </a:rPr>
              <a:t>We think</a:t>
            </a:r>
            <a:r>
              <a:rPr lang="en-US" sz="2600">
                <a:solidFill>
                  <a:srgbClr val="31356E"/>
                </a:solidFill>
                <a:latin typeface="Poppins Medium"/>
              </a:rPr>
              <a:t> that it is not necessary to use the stacking because it did not have much impact.</a:t>
            </a:r>
          </a:p>
          <a:p>
            <a:pPr algn="l" marL="0" indent="0" lvl="0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53214" y="1320006"/>
            <a:ext cx="6820547" cy="2447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Conclusion</a:t>
            </a:r>
          </a:p>
          <a:p>
            <a:pPr>
              <a:lnSpc>
                <a:spcPts val="9600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1000"/>
          </a:blip>
          <a:srcRect l="444" t="0" r="444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280669" y="4792232"/>
            <a:ext cx="13726662" cy="1902648"/>
            <a:chOff x="0" y="0"/>
            <a:chExt cx="18302216" cy="253686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8302216" cy="16349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00"/>
                </a:lnSpc>
              </a:pPr>
              <a:r>
                <a:rPr lang="en-US" sz="8000">
                  <a:solidFill>
                    <a:srgbClr val="31356E"/>
                  </a:solidFill>
                  <a:latin typeface="Poppins Medium"/>
                </a:rPr>
                <a:t>Thank You!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860588"/>
              <a:ext cx="18302216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2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5400000">
            <a:off x="-1488" y="1488"/>
            <a:ext cx="1859770" cy="1856795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16429717" y="8428717"/>
            <a:ext cx="1859770" cy="1856795"/>
            <a:chOff x="0" y="0"/>
            <a:chExt cx="6350000" cy="633984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7173568">
            <a:off x="1922326" y="-1543"/>
            <a:ext cx="18947486" cy="13667411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43999"/>
          </a:blip>
          <a:srcRect l="0" t="6969" r="9999" b="6969"/>
          <a:stretch>
            <a:fillRect/>
          </a:stretch>
        </p:blipFill>
        <p:spPr>
          <a:xfrm flipH="false" flipV="false" rot="0">
            <a:off x="2151259" y="0"/>
            <a:ext cx="16136741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226472" y="2578064"/>
            <a:ext cx="5095994" cy="599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9B9FA6"/>
                </a:solidFill>
                <a:latin typeface="Poppins Medium"/>
              </a:rPr>
              <a:t>OUR DISCUSSION FLOW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77840" y="3632449"/>
            <a:ext cx="8675921" cy="5394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Poppins Medium"/>
              </a:rPr>
              <a:t> Introduction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Poppins Medium"/>
              </a:rPr>
              <a:t> About Dataset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Poppins Medium"/>
              </a:rPr>
              <a:t>Challenges  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Arimo"/>
              </a:rPr>
              <a:t> Questions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Arimo"/>
              </a:rPr>
              <a:t> Algorithms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Arimo"/>
              </a:rPr>
              <a:t> Conclusions</a:t>
            </a:r>
          </a:p>
          <a:p>
            <a:pPr marL="906778" indent="-453389" lvl="1">
              <a:lnSpc>
                <a:spcPts val="5039"/>
              </a:lnSpc>
              <a:buFont typeface="Arial"/>
              <a:buChar char="•"/>
            </a:pPr>
            <a:r>
              <a:rPr lang="en-US" sz="4199">
                <a:solidFill>
                  <a:srgbClr val="31356E"/>
                </a:solidFill>
                <a:latin typeface="Arimo"/>
              </a:rPr>
              <a:t> Tools</a:t>
            </a:r>
          </a:p>
          <a:p>
            <a:pPr>
              <a:lnSpc>
                <a:spcPts val="72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777840" y="1372505"/>
            <a:ext cx="5544626" cy="1805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2"/>
              </a:lnSpc>
              <a:spcBef>
                <a:spcPct val="0"/>
              </a:spcBef>
            </a:pPr>
            <a:r>
              <a:rPr lang="en-US" sz="5208">
                <a:solidFill>
                  <a:srgbClr val="31356E"/>
                </a:solidFill>
                <a:latin typeface="Poppins Medium"/>
              </a:rPr>
              <a:t>Today's Topics</a:t>
            </a:r>
          </a:p>
          <a:p>
            <a:pPr algn="ctr">
              <a:lnSpc>
                <a:spcPts val="7292"/>
              </a:lnSpc>
              <a:spcBef>
                <a:spcPct val="0"/>
              </a:spcBef>
            </a:pPr>
          </a:p>
        </p:txBody>
      </p:sp>
      <p:grpSp>
        <p:nvGrpSpPr>
          <p:cNvPr name="Group 7" id="7"/>
          <p:cNvGrpSpPr/>
          <p:nvPr/>
        </p:nvGrpSpPr>
        <p:grpSpPr>
          <a:xfrm rot="3998247">
            <a:off x="-1960845" y="-2129711"/>
            <a:ext cx="13001818" cy="13069852"/>
            <a:chOff x="0" y="0"/>
            <a:chExt cx="9241575" cy="9289934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9241575" cy="9289934"/>
            </a:xfrm>
            <a:custGeom>
              <a:avLst/>
              <a:gdLst/>
              <a:ahLst/>
              <a:cxnLst/>
              <a:rect r="r" b="b" t="t" l="l"/>
              <a:pathLst>
                <a:path h="9289934" w="9241575">
                  <a:moveTo>
                    <a:pt x="9241575" y="9289934"/>
                  </a:moveTo>
                  <a:lnTo>
                    <a:pt x="0" y="9289934"/>
                  </a:lnTo>
                  <a:lnTo>
                    <a:pt x="0" y="0"/>
                  </a:lnTo>
                  <a:lnTo>
                    <a:pt x="9241575" y="928993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59770" y="1076366"/>
            <a:ext cx="8004331" cy="7868926"/>
            <a:chOff x="0" y="0"/>
            <a:chExt cx="10672441" cy="1049190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319153"/>
              <a:ext cx="10672441" cy="71727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900"/>
                </a:lnSpc>
              </a:pPr>
              <a:r>
                <a:rPr lang="en-US" sz="3500">
                  <a:solidFill>
                    <a:srgbClr val="31356E"/>
                  </a:solidFill>
                  <a:latin typeface="Poppins Medium"/>
                </a:rPr>
                <a:t>The main purpose of this project is to classify existing and attrited customers by using classification models.</a:t>
              </a:r>
            </a:p>
            <a:p>
              <a:pPr>
                <a:lnSpc>
                  <a:spcPts val="4900"/>
                </a:lnSpc>
              </a:pPr>
              <a:r>
                <a:rPr lang="en-US" sz="3500">
                  <a:solidFill>
                    <a:srgbClr val="31356E"/>
                  </a:solidFill>
                  <a:latin typeface="Poppins Medium"/>
                </a:rPr>
                <a:t>To know them so to provides them with better services, and turn customer decisions in the opposite direction.</a:t>
              </a:r>
            </a:p>
            <a:p>
              <a:pPr>
                <a:lnSpc>
                  <a:spcPts val="3359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0672441" cy="16254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599"/>
                </a:lnSpc>
              </a:pPr>
              <a:r>
                <a:rPr lang="en-US" sz="7999">
                  <a:solidFill>
                    <a:srgbClr val="31356E"/>
                  </a:solidFill>
                  <a:latin typeface="Poppins Medium"/>
                </a:rPr>
                <a:t> </a:t>
              </a:r>
              <a:r>
                <a:rPr lang="en-US" sz="7999">
                  <a:solidFill>
                    <a:srgbClr val="9B9FA6"/>
                  </a:solidFill>
                  <a:latin typeface="Poppins Medium"/>
                </a:rPr>
                <a:t>Introduction</a:t>
              </a: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169500" y="1340405"/>
            <a:ext cx="7089800" cy="708980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37846" y="116586"/>
              <a:ext cx="6274308" cy="6116828"/>
            </a:xfrm>
            <a:custGeom>
              <a:avLst/>
              <a:gdLst/>
              <a:ahLst/>
              <a:cxnLst/>
              <a:rect r="r" b="b" t="t" l="l"/>
              <a:pathLst>
                <a:path h="6116828" w="6274308">
                  <a:moveTo>
                    <a:pt x="3137154" y="0"/>
                  </a:moveTo>
                  <a:lnTo>
                    <a:pt x="621411" y="1211453"/>
                  </a:lnTo>
                  <a:lnTo>
                    <a:pt x="0" y="3933825"/>
                  </a:lnTo>
                  <a:lnTo>
                    <a:pt x="1741043" y="6116828"/>
                  </a:lnTo>
                  <a:lnTo>
                    <a:pt x="4533265" y="6116828"/>
                  </a:lnTo>
                  <a:lnTo>
                    <a:pt x="6274308" y="3933825"/>
                  </a:lnTo>
                  <a:lnTo>
                    <a:pt x="5652897" y="1211453"/>
                  </a:lnTo>
                  <a:close/>
                </a:path>
              </a:pathLst>
            </a:custGeom>
            <a:blipFill>
              <a:blip r:embed="rId2"/>
              <a:stretch>
                <a:fillRect l="0" r="0" t="-26930" b="-2693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5810362" y="0"/>
            <a:ext cx="2477638" cy="2473674"/>
            <a:chOff x="0" y="0"/>
            <a:chExt cx="6350000" cy="633984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0" y="8250345"/>
            <a:ext cx="2039919" cy="2036655"/>
            <a:chOff x="0" y="0"/>
            <a:chExt cx="6350000" cy="6339840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9000"/>
          </a:blip>
          <a:srcRect l="0" t="6574" r="0" b="905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74535" y="1172471"/>
            <a:ext cx="8232301" cy="1381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31356E"/>
                </a:solidFill>
                <a:latin typeface="Poppins Medium"/>
              </a:rPr>
              <a:t>About Dataset</a:t>
            </a:r>
            <a:r>
              <a:rPr lang="en-US" sz="8000">
                <a:solidFill>
                  <a:srgbClr val="9B9FA6"/>
                </a:solidFill>
                <a:latin typeface="Poppins Medium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74535" y="3700801"/>
            <a:ext cx="9762392" cy="347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8749" indent="-369374" lvl="1">
              <a:lnSpc>
                <a:spcPts val="4790"/>
              </a:lnSpc>
              <a:buFont typeface="Arial"/>
              <a:buChar char="•"/>
            </a:pPr>
            <a:r>
              <a:rPr lang="en-US" sz="3421">
                <a:solidFill>
                  <a:srgbClr val="31356E"/>
                </a:solidFill>
                <a:latin typeface="Poppins Medium"/>
              </a:rPr>
              <a:t>     This dataset can be found at </a:t>
            </a:r>
            <a:r>
              <a:rPr lang="en-US" sz="3421">
                <a:solidFill>
                  <a:srgbClr val="31356E"/>
                </a:solidFill>
                <a:latin typeface="Poppins Medium Bold"/>
              </a:rPr>
              <a:t>Kaggle</a:t>
            </a:r>
            <a:r>
              <a:rPr lang="en-US" sz="3421">
                <a:solidFill>
                  <a:srgbClr val="31356E"/>
                </a:solidFill>
                <a:latin typeface="Poppins Medium"/>
              </a:rPr>
              <a:t>.</a:t>
            </a:r>
          </a:p>
          <a:p>
            <a:pPr algn="ctr">
              <a:lnSpc>
                <a:spcPts val="4790"/>
              </a:lnSpc>
            </a:pPr>
          </a:p>
          <a:p>
            <a:pPr algn="ctr" marL="738749" indent="-369374" lvl="1">
              <a:lnSpc>
                <a:spcPts val="4790"/>
              </a:lnSpc>
              <a:buFont typeface="Arial"/>
              <a:buChar char="•"/>
            </a:pPr>
            <a:r>
              <a:rPr lang="en-US" sz="3421">
                <a:solidFill>
                  <a:srgbClr val="31356E"/>
                </a:solidFill>
                <a:latin typeface="Poppins Medium"/>
              </a:rPr>
              <a:t>I</a:t>
            </a:r>
            <a:r>
              <a:rPr lang="en-US" sz="3421">
                <a:solidFill>
                  <a:srgbClr val="31356E"/>
                </a:solidFill>
                <a:latin typeface="Poppins Medium"/>
              </a:rPr>
              <a:t>t </a:t>
            </a:r>
            <a:r>
              <a:rPr lang="en-US" sz="3421">
                <a:solidFill>
                  <a:srgbClr val="31356E"/>
                </a:solidFill>
                <a:latin typeface="Poppins Medium"/>
              </a:rPr>
              <a:t> has 10127 rows and 23 columns</a:t>
            </a:r>
          </a:p>
          <a:p>
            <a:pPr algn="ctr">
              <a:lnSpc>
                <a:spcPts val="4370"/>
              </a:lnSpc>
              <a:spcBef>
                <a:spcPct val="0"/>
              </a:spcBef>
            </a:pPr>
          </a:p>
          <a:p>
            <a:pPr algn="ctr">
              <a:lnSpc>
                <a:spcPts val="4370"/>
              </a:lnSpc>
              <a:spcBef>
                <a:spcPct val="0"/>
              </a:spcBef>
            </a:pPr>
          </a:p>
          <a:p>
            <a:pPr algn="ctr">
              <a:lnSpc>
                <a:spcPts val="437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6428230" y="0"/>
            <a:ext cx="1859770" cy="1856795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423231" y="4365375"/>
            <a:ext cx="2718108" cy="2045121"/>
            <a:chOff x="0" y="0"/>
            <a:chExt cx="3624143" cy="272682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622563"/>
              <a:ext cx="3624143" cy="11042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242424"/>
                  </a:solidFill>
                  <a:latin typeface="Poppins Medium"/>
                </a:rPr>
                <a:t>Dealing with null value</a:t>
              </a:r>
            </a:p>
          </p:txBody>
        </p: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70767" y="0"/>
              <a:ext cx="908188" cy="908188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7784946" y="4139795"/>
            <a:ext cx="2928910" cy="2270700"/>
            <a:chOff x="0" y="0"/>
            <a:chExt cx="3905214" cy="302760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831863"/>
              <a:ext cx="3905214" cy="1195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20"/>
                </a:lnSpc>
                <a:spcBef>
                  <a:spcPct val="0"/>
                </a:spcBef>
              </a:pPr>
              <a:r>
                <a:rPr lang="en-US" sz="2586">
                  <a:solidFill>
                    <a:srgbClr val="242424"/>
                  </a:solidFill>
                  <a:latin typeface="Poppins Medium"/>
                </a:rPr>
                <a:t>Dealing with imbalanced data</a:t>
              </a:r>
            </a:p>
          </p:txBody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678176" y="0"/>
              <a:ext cx="548861" cy="940416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12650868" y="4365375"/>
            <a:ext cx="2718108" cy="2533991"/>
            <a:chOff x="0" y="0"/>
            <a:chExt cx="3624143" cy="337865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705430"/>
              <a:ext cx="3624143" cy="1673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242424"/>
                  </a:solidFill>
                  <a:latin typeface="Poppins Medium"/>
                </a:rPr>
                <a:t>Choosing the right hyperparameter </a:t>
              </a:r>
            </a:p>
          </p:txBody>
        </p:sp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466946" y="0"/>
              <a:ext cx="690251" cy="87273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559971" y="1402322"/>
            <a:ext cx="12449951" cy="1228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Challenges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267879"/>
            <a:ext cx="2973244" cy="5990421"/>
            <a:chOff x="0" y="0"/>
            <a:chExt cx="3964325" cy="7987228"/>
          </a:xfrm>
        </p:grpSpPr>
        <p:sp>
          <p:nvSpPr>
            <p:cNvPr name="AutoShape 3" id="3"/>
            <p:cNvSpPr/>
            <p:nvPr/>
          </p:nvSpPr>
          <p:spPr>
            <a:xfrm rot="0">
              <a:off x="0" y="0"/>
              <a:ext cx="3964325" cy="7987228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name="Group 4" id="4"/>
            <p:cNvGrpSpPr/>
            <p:nvPr/>
          </p:nvGrpSpPr>
          <p:grpSpPr>
            <a:xfrm rot="5400000">
              <a:off x="-530" y="530"/>
              <a:ext cx="662516" cy="661456"/>
              <a:chOff x="0" y="0"/>
              <a:chExt cx="6350000" cy="633984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name="Group 6" id="6"/>
          <p:cNvGrpSpPr/>
          <p:nvPr/>
        </p:nvGrpSpPr>
        <p:grpSpPr>
          <a:xfrm rot="0">
            <a:off x="5329134" y="3267879"/>
            <a:ext cx="2973244" cy="5990421"/>
            <a:chOff x="0" y="0"/>
            <a:chExt cx="3964325" cy="7987228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3964325" cy="7987228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name="Group 8" id="8"/>
            <p:cNvGrpSpPr/>
            <p:nvPr/>
          </p:nvGrpSpPr>
          <p:grpSpPr>
            <a:xfrm rot="5400000">
              <a:off x="-530" y="530"/>
              <a:ext cx="662516" cy="661456"/>
              <a:chOff x="0" y="0"/>
              <a:chExt cx="6350000" cy="633984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name="Group 10" id="10"/>
          <p:cNvGrpSpPr/>
          <p:nvPr/>
        </p:nvGrpSpPr>
        <p:grpSpPr>
          <a:xfrm rot="0">
            <a:off x="9859593" y="3267879"/>
            <a:ext cx="2939118" cy="5921665"/>
            <a:chOff x="0" y="0"/>
            <a:chExt cx="3918824" cy="7895553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3918824" cy="7895553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name="Group 12" id="12"/>
            <p:cNvGrpSpPr/>
            <p:nvPr/>
          </p:nvGrpSpPr>
          <p:grpSpPr>
            <a:xfrm rot="5400000">
              <a:off x="-524" y="524"/>
              <a:ext cx="654912" cy="653864"/>
              <a:chOff x="0" y="0"/>
              <a:chExt cx="6350000" cy="6339840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name="Group 14" id="14"/>
          <p:cNvGrpSpPr/>
          <p:nvPr/>
        </p:nvGrpSpPr>
        <p:grpSpPr>
          <a:xfrm rot="0">
            <a:off x="14320182" y="3267879"/>
            <a:ext cx="2939118" cy="5921665"/>
            <a:chOff x="0" y="0"/>
            <a:chExt cx="3918824" cy="7895553"/>
          </a:xfrm>
        </p:grpSpPr>
        <p:sp>
          <p:nvSpPr>
            <p:cNvPr name="AutoShape 15" id="15"/>
            <p:cNvSpPr/>
            <p:nvPr/>
          </p:nvSpPr>
          <p:spPr>
            <a:xfrm rot="0">
              <a:off x="0" y="0"/>
              <a:ext cx="3918824" cy="7895553"/>
            </a:xfrm>
            <a:prstGeom prst="rect">
              <a:avLst/>
            </a:prstGeom>
            <a:solidFill>
              <a:srgbClr val="242424">
                <a:alpha val="4706"/>
              </a:srgbClr>
            </a:solidFill>
          </p:spPr>
        </p:sp>
        <p:grpSp>
          <p:nvGrpSpPr>
            <p:cNvPr name="Group 16" id="16"/>
            <p:cNvGrpSpPr/>
            <p:nvPr/>
          </p:nvGrpSpPr>
          <p:grpSpPr>
            <a:xfrm rot="5400000">
              <a:off x="-524" y="524"/>
              <a:ext cx="654912" cy="653864"/>
              <a:chOff x="0" y="0"/>
              <a:chExt cx="6350000" cy="6339840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0" y="0"/>
                <a:ext cx="6350000" cy="6339840"/>
              </a:xfrm>
              <a:custGeom>
                <a:avLst/>
                <a:gdLst/>
                <a:ahLst/>
                <a:cxnLst/>
                <a:rect r="r" b="b" t="t" l="l"/>
                <a:pathLst>
                  <a:path h="6339840" w="6350000">
                    <a:moveTo>
                      <a:pt x="6350000" y="6339840"/>
                    </a:moveTo>
                    <a:lnTo>
                      <a:pt x="0" y="6339840"/>
                    </a:lnTo>
                    <a:lnTo>
                      <a:pt x="0" y="0"/>
                    </a:lnTo>
                    <a:lnTo>
                      <a:pt x="6350000" y="6339840"/>
                    </a:lnTo>
                    <a:close/>
                  </a:path>
                </a:pathLst>
              </a:custGeom>
              <a:solidFill>
                <a:srgbClr val="31356E"/>
              </a:solidFill>
            </p:spPr>
          </p:sp>
        </p:grpSp>
      </p:grpSp>
      <p:grpSp>
        <p:nvGrpSpPr>
          <p:cNvPr name="Group 18" id="18"/>
          <p:cNvGrpSpPr/>
          <p:nvPr/>
        </p:nvGrpSpPr>
        <p:grpSpPr>
          <a:xfrm rot="0">
            <a:off x="5665538" y="4107909"/>
            <a:ext cx="2300437" cy="4317090"/>
            <a:chOff x="0" y="0"/>
            <a:chExt cx="3067249" cy="575612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5220815"/>
              <a:ext cx="3067249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080851"/>
              <a:ext cx="3067249" cy="39100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31356E"/>
                  </a:solidFill>
                  <a:latin typeface="Poppins Medium Bold"/>
                </a:rPr>
                <a:t>Is the Education Level affect the Income Category?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-9525"/>
              <a:ext cx="3067249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02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142188" y="3898359"/>
            <a:ext cx="2373928" cy="5014165"/>
            <a:chOff x="0" y="0"/>
            <a:chExt cx="3165238" cy="6685553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6128979"/>
              <a:ext cx="3165238" cy="556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06"/>
                </a:lnSpc>
              </a:pP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137884"/>
              <a:ext cx="3165238" cy="4749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07"/>
                </a:lnSpc>
              </a:pPr>
              <a:r>
                <a:rPr lang="en-US" sz="3339">
                  <a:solidFill>
                    <a:srgbClr val="31356E"/>
                  </a:solidFill>
                  <a:latin typeface="Poppins Medium Bold"/>
                </a:rPr>
                <a:t> Does CustomerAge</a:t>
              </a:r>
            </a:p>
            <a:p>
              <a:pPr algn="ctr">
                <a:lnSpc>
                  <a:spcPts val="4007"/>
                </a:lnSpc>
              </a:pPr>
              <a:r>
                <a:rPr lang="en-US" sz="1252">
                  <a:solidFill>
                    <a:srgbClr val="31356E"/>
                  </a:solidFill>
                  <a:latin typeface="Arimo Bold"/>
                </a:rPr>
                <a:t> influence the Marital Status?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-9525"/>
              <a:ext cx="3165238" cy="8577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9"/>
                </a:lnSpc>
              </a:pPr>
              <a:r>
                <a:rPr lang="en-US" sz="4174">
                  <a:solidFill>
                    <a:srgbClr val="9B9FA6"/>
                  </a:solidFill>
                  <a:latin typeface="Poppins Medium"/>
                </a:rPr>
                <a:t>03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4735972" y="4107909"/>
            <a:ext cx="2274719" cy="4317090"/>
            <a:chOff x="0" y="0"/>
            <a:chExt cx="3032958" cy="5756120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5220815"/>
              <a:ext cx="3032958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1080851"/>
              <a:ext cx="3032958" cy="39100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31356E"/>
                  </a:solidFill>
                  <a:latin typeface="Poppins Medium Bold"/>
                </a:rPr>
                <a:t>Which card category has been used the most?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0" y="-9525"/>
              <a:ext cx="3032958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04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2331077" y="1267411"/>
            <a:ext cx="13458664" cy="1228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9B9FA6"/>
                </a:solidFill>
                <a:latin typeface="Poppins Medium"/>
              </a:rPr>
              <a:t>Questions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308896" y="4107909"/>
            <a:ext cx="2377590" cy="4804651"/>
            <a:chOff x="0" y="0"/>
            <a:chExt cx="3170121" cy="6406202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5870897"/>
              <a:ext cx="3170121" cy="535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1080851"/>
              <a:ext cx="3170121" cy="456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31356E"/>
                  </a:solidFill>
                  <a:latin typeface="Poppins Medium Bold"/>
                </a:rPr>
                <a:t>What is the most Income Category based on Attrition Flag?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0" y="-9525"/>
              <a:ext cx="3170121" cy="82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00"/>
                </a:lnSpc>
              </a:pPr>
              <a:r>
                <a:rPr lang="en-US" sz="4000">
                  <a:solidFill>
                    <a:srgbClr val="9B9FA6"/>
                  </a:solidFill>
                  <a:latin typeface="Poppins Medium"/>
                </a:rPr>
                <a:t>01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562716" y="3217126"/>
            <a:ext cx="7870677" cy="6041174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939378" y="1238480"/>
            <a:ext cx="11848723" cy="2391107"/>
            <a:chOff x="0" y="0"/>
            <a:chExt cx="15798298" cy="318814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528536"/>
              <a:ext cx="15798298" cy="6596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7625"/>
              <a:ext cx="15798298" cy="18994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500"/>
                </a:lnSpc>
              </a:pPr>
              <a:r>
                <a:rPr lang="en-US" sz="5000" spc="75">
                  <a:solidFill>
                    <a:srgbClr val="31356E"/>
                  </a:solidFill>
                  <a:latin typeface="Poppins Medium Bold"/>
                </a:rPr>
                <a:t>What is the most Income Category based on Attrition Flag?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r="r" b="b" t="t" l="l"/>
              <a:pathLst>
                <a:path h="6864004" w="6350000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031438" y="2787187"/>
            <a:ext cx="7695493" cy="6152828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2756437" y="1291181"/>
            <a:ext cx="13330861" cy="2237689"/>
            <a:chOff x="0" y="0"/>
            <a:chExt cx="17774481" cy="298358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7774481" cy="2031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000"/>
                </a:lnSpc>
              </a:pPr>
              <a:r>
                <a:rPr lang="en-US" sz="5000">
                  <a:solidFill>
                    <a:srgbClr val="31356E"/>
                  </a:solidFill>
                  <a:latin typeface="Poppins Medium Bold"/>
                </a:rPr>
                <a:t>Is the Education Level affect the Income Category?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323980"/>
              <a:ext cx="17774481" cy="6596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r="r" b="b" t="t" l="l"/>
              <a:pathLst>
                <a:path h="6864004" w="6350000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027718" y="1029682"/>
            <a:ext cx="1227019" cy="1225055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4" id="4"/>
          <p:cNvGrpSpPr/>
          <p:nvPr/>
        </p:nvGrpSpPr>
        <p:grpSpPr>
          <a:xfrm rot="-5400000">
            <a:off x="14397963" y="6396963"/>
            <a:ext cx="3738720" cy="4041353"/>
            <a:chOff x="0" y="0"/>
            <a:chExt cx="6350000" cy="6864004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864004"/>
            </a:xfrm>
            <a:custGeom>
              <a:avLst/>
              <a:gdLst/>
              <a:ahLst/>
              <a:cxnLst/>
              <a:rect r="r" b="b" t="t" l="l"/>
              <a:pathLst>
                <a:path h="6864004" w="6350000">
                  <a:moveTo>
                    <a:pt x="6350000" y="6864004"/>
                  </a:moveTo>
                  <a:lnTo>
                    <a:pt x="0" y="6864004"/>
                  </a:lnTo>
                  <a:lnTo>
                    <a:pt x="0" y="0"/>
                  </a:lnTo>
                  <a:lnTo>
                    <a:pt x="6350000" y="6864004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870887" y="2998549"/>
            <a:ext cx="9517511" cy="5811968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253755" y="1252458"/>
            <a:ext cx="15005545" cy="1746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31356E"/>
                </a:solidFill>
                <a:latin typeface="Poppins Medium Bold"/>
              </a:rPr>
              <a:t> Does Customer Age influence the Marital Status?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DAEyompOetg</dc:identifier>
  <dcterms:modified xsi:type="dcterms:W3CDTF">2011-08-01T06:04:30Z</dcterms:modified>
  <cp:revision>1</cp:revision>
  <dc:title>Bank Churners</dc:title>
</cp:coreProperties>
</file>

<file path=docProps/thumbnail.jpeg>
</file>